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256" r:id="rId3"/>
    <p:sldId id="337" r:id="rId5"/>
    <p:sldId id="319" r:id="rId6"/>
    <p:sldId id="321" r:id="rId7"/>
    <p:sldId id="322" r:id="rId8"/>
    <p:sldId id="334" r:id="rId9"/>
    <p:sldId id="323" r:id="rId10"/>
    <p:sldId id="324" r:id="rId11"/>
    <p:sldId id="331" r:id="rId12"/>
    <p:sldId id="325" r:id="rId13"/>
    <p:sldId id="326" r:id="rId14"/>
    <p:sldId id="327" r:id="rId15"/>
    <p:sldId id="330" r:id="rId16"/>
    <p:sldId id="329" r:id="rId17"/>
    <p:sldId id="328" r:id="rId18"/>
    <p:sldId id="332" r:id="rId19"/>
    <p:sldId id="333" r:id="rId20"/>
    <p:sldId id="258" r:id="rId21"/>
    <p:sldId id="335" r:id="rId22"/>
    <p:sldId id="336" r:id="rId2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0064"/>
    <a:srgbClr val="D6370C"/>
    <a:srgbClr val="FF2549"/>
    <a:srgbClr val="1D3A00"/>
    <a:srgbClr val="0000CC"/>
    <a:srgbClr val="007033"/>
    <a:srgbClr val="C33A1F"/>
    <a:srgbClr val="FF856D"/>
    <a:srgbClr val="003635"/>
    <a:srgbClr val="9EFF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48" autoAdjust="0"/>
    <p:restoredTop sz="94660"/>
  </p:normalViewPr>
  <p:slideViewPr>
    <p:cSldViewPr snapToGrid="0">
      <p:cViewPr varScale="1">
        <p:scale>
          <a:sx n="91" d="100"/>
          <a:sy n="91" d="100"/>
        </p:scale>
        <p:origin x="900" y="84"/>
      </p:cViewPr>
      <p:guideLst>
        <p:guide orient="horz" pos="1620"/>
        <p:guide pos="2880"/>
      </p:guideLst>
    </p:cSldViewPr>
  </p:slideViewPr>
  <p:notesTextViewPr>
    <p:cViewPr>
      <p:scale>
        <a:sx n="75" d="100"/>
        <a:sy n="75" d="100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856" y="72"/>
      </p:cViewPr>
      <p:guideLst/>
    </p:cSldViewPr>
  </p:notesViewPr>
  <p:gridSpacing cx="152705" cy="1527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D6F46-CAC5-452E-ACD8-55E3B3C800D5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660DC-33B6-4C79-A653-95573CE164F9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1cd9e243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21cd9e243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">
  <p:cSld name="Title">
    <p:bg>
      <p:bgPr>
        <a:gradFill>
          <a:gsLst>
            <a:gs pos="0">
              <a:schemeClr val="accent1"/>
            </a:gs>
            <a:gs pos="50000">
              <a:schemeClr val="accent2"/>
            </a:gs>
            <a:gs pos="100000">
              <a:schemeClr val="accent3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26700" y="620225"/>
            <a:ext cx="5693400" cy="1958400"/>
          </a:xfrm>
          <a:prstGeom prst="rect">
            <a:avLst/>
          </a:prstGeom>
          <a:effectLst>
            <a:outerShdw blurRad="28575" dist="19050" dir="27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chemeClr val="lt1"/>
            </a:gs>
            <a:gs pos="50000">
              <a:schemeClr val="accent1"/>
            </a:gs>
            <a:gs pos="100000">
              <a:schemeClr val="accent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26700" y="620225"/>
            <a:ext cx="7433400" cy="72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26700" y="1419727"/>
            <a:ext cx="7433400" cy="4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/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3"/>
            </a:gs>
            <a:gs pos="100000">
              <a:schemeClr val="dk1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007700" y="971525"/>
            <a:ext cx="6117300" cy="3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▸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▹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▹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●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○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■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●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457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Medium"/>
              <a:buChar char="○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457200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Barlow Medium"/>
              <a:buChar char="■"/>
              <a:defRPr sz="3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531375" y="6079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rPr>
              <a:t>“</a:t>
            </a:r>
            <a:endParaRPr sz="9600">
              <a:solidFill>
                <a:schemeClr val="accent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+ 1 column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/>
          <p:nvPr/>
        </p:nvSpPr>
        <p:spPr>
          <a:xfrm rot="5400000">
            <a:off x="728100" y="-727950"/>
            <a:ext cx="1877700" cy="3333600"/>
          </a:xfrm>
          <a:prstGeom prst="rtTriangle">
            <a:avLst/>
          </a:prstGeom>
          <a:gradFill>
            <a:gsLst>
              <a:gs pos="0">
                <a:schemeClr val="accent3"/>
              </a:gs>
              <a:gs pos="5000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" name="Google Shape;24;p5"/>
          <p:cNvSpPr/>
          <p:nvPr/>
        </p:nvSpPr>
        <p:spPr>
          <a:xfrm rot="-5400000">
            <a:off x="7741875" y="3741400"/>
            <a:ext cx="1010400" cy="1793700"/>
          </a:xfrm>
          <a:prstGeom prst="rt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4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855300" y="1576550"/>
            <a:ext cx="7440300" cy="281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▹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+ 2 columns">
  <p:cSld name="Title + 2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/>
          <p:nvPr/>
        </p:nvSpPr>
        <p:spPr>
          <a:xfrm rot="5400000">
            <a:off x="728100" y="-727950"/>
            <a:ext cx="1877700" cy="3333600"/>
          </a:xfrm>
          <a:prstGeom prst="rtTriangle">
            <a:avLst/>
          </a:prstGeom>
          <a:gradFill>
            <a:gsLst>
              <a:gs pos="0">
                <a:schemeClr val="accent3"/>
              </a:gs>
              <a:gs pos="5000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" name="Google Shape;31;p6"/>
          <p:cNvSpPr/>
          <p:nvPr/>
        </p:nvSpPr>
        <p:spPr>
          <a:xfrm rot="-5400000">
            <a:off x="7741875" y="3741400"/>
            <a:ext cx="1010400" cy="1793700"/>
          </a:xfrm>
          <a:prstGeom prst="rt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4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855275" y="1576550"/>
            <a:ext cx="3473100" cy="30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815599" y="1576550"/>
            <a:ext cx="3473100" cy="30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7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/>
          <p:nvPr/>
        </p:nvSpPr>
        <p:spPr>
          <a:xfrm rot="5400000">
            <a:off x="728100" y="-727950"/>
            <a:ext cx="1877700" cy="3333600"/>
          </a:xfrm>
          <a:prstGeom prst="rtTriangle">
            <a:avLst/>
          </a:prstGeom>
          <a:gradFill>
            <a:gsLst>
              <a:gs pos="0">
                <a:schemeClr val="accent3"/>
              </a:gs>
              <a:gs pos="5000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7"/>
          <p:cNvSpPr/>
          <p:nvPr/>
        </p:nvSpPr>
        <p:spPr>
          <a:xfrm rot="-5400000">
            <a:off x="7741875" y="3741400"/>
            <a:ext cx="1010400" cy="1793700"/>
          </a:xfrm>
          <a:prstGeom prst="rt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4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855300" y="1576550"/>
            <a:ext cx="2315700" cy="30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2" name="Google Shape;42;p7"/>
          <p:cNvSpPr txBox="1">
            <a:spLocks noGrp="1"/>
          </p:cNvSpPr>
          <p:nvPr>
            <p:ph type="body" idx="2"/>
          </p:nvPr>
        </p:nvSpPr>
        <p:spPr>
          <a:xfrm>
            <a:off x="3414200" y="1576550"/>
            <a:ext cx="2315700" cy="30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3" name="Google Shape;43;p7"/>
          <p:cNvSpPr txBox="1">
            <a:spLocks noGrp="1"/>
          </p:cNvSpPr>
          <p:nvPr>
            <p:ph type="body" idx="3"/>
          </p:nvPr>
        </p:nvSpPr>
        <p:spPr>
          <a:xfrm>
            <a:off x="5973099" y="1576550"/>
            <a:ext cx="2315700" cy="30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/>
          <p:nvPr/>
        </p:nvSpPr>
        <p:spPr>
          <a:xfrm rot="5400000">
            <a:off x="728100" y="-727950"/>
            <a:ext cx="1877700" cy="3333600"/>
          </a:xfrm>
          <a:prstGeom prst="rtTriangle">
            <a:avLst/>
          </a:prstGeom>
          <a:gradFill>
            <a:gsLst>
              <a:gs pos="0">
                <a:schemeClr val="accent3"/>
              </a:gs>
              <a:gs pos="5000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" name="Google Shape;48;p8"/>
          <p:cNvSpPr/>
          <p:nvPr/>
        </p:nvSpPr>
        <p:spPr>
          <a:xfrm rot="-5400000">
            <a:off x="7741875" y="3741400"/>
            <a:ext cx="1010400" cy="1793700"/>
          </a:xfrm>
          <a:prstGeom prst="rt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4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lt2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9"/>
          <p:cNvSpPr/>
          <p:nvPr/>
        </p:nvSpPr>
        <p:spPr>
          <a:xfrm rot="-5400000">
            <a:off x="7741875" y="3741400"/>
            <a:ext cx="1010400" cy="17937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1"/>
          </p:nvPr>
        </p:nvSpPr>
        <p:spPr>
          <a:xfrm>
            <a:off x="855300" y="4406300"/>
            <a:ext cx="74334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6" name="Google Shape;56;p9"/>
          <p:cNvSpPr/>
          <p:nvPr/>
        </p:nvSpPr>
        <p:spPr>
          <a:xfrm rot="5400000">
            <a:off x="390600" y="-390600"/>
            <a:ext cx="1005900" cy="1787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4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576550"/>
            <a:ext cx="74403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arlow Light"/>
              <a:buChar char="▸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■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Barlow Light"/>
              <a:buChar char="■"/>
              <a:defRPr sz="24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buNone/>
              <a:defRPr sz="1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11"/>
          <p:cNvGrpSpPr/>
          <p:nvPr/>
        </p:nvGrpSpPr>
        <p:grpSpPr>
          <a:xfrm>
            <a:off x="7224968" y="2399173"/>
            <a:ext cx="1309477" cy="2134696"/>
            <a:chOff x="6730350" y="2315900"/>
            <a:chExt cx="257700" cy="420100"/>
          </a:xfrm>
        </p:grpSpPr>
        <p:sp>
          <p:nvSpPr>
            <p:cNvPr id="68" name="Google Shape;68;p11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" name="Google Shape;69;p11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" name="Google Shape;70;p11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" name="Google Shape;71;p11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" name="Google Shape;72;p11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9" name="Google Shape;87;p15"/>
          <p:cNvSpPr txBox="1"/>
          <p:nvPr/>
        </p:nvSpPr>
        <p:spPr>
          <a:xfrm>
            <a:off x="2602707" y="175284"/>
            <a:ext cx="4018810" cy="749241"/>
          </a:xfrm>
          <a:prstGeom prst="rect">
            <a:avLst/>
          </a:prstGeom>
          <a:noFill/>
          <a:ln>
            <a:noFill/>
          </a:ln>
          <a:effectLst>
            <a:outerShdw blurRad="28575" dist="19050" dir="27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1047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Bebas Neue"/>
              <a:buNone/>
              <a:defRPr sz="72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Bebas Neue"/>
              <a:buNone/>
              <a:defRPr sz="72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Bebas Neue"/>
              <a:buNone/>
              <a:defRPr sz="72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Bebas Neue"/>
              <a:buNone/>
              <a:defRPr sz="72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Bebas Neue"/>
              <a:buNone/>
              <a:defRPr sz="72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Bebas Neue"/>
              <a:buNone/>
              <a:defRPr sz="72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Bebas Neue"/>
              <a:buNone/>
              <a:defRPr sz="72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Bebas Neue"/>
              <a:buNone/>
              <a:defRPr sz="72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Bebas Neue"/>
              <a:buNone/>
              <a:defRPr sz="72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400" kern="0" dirty="0"/>
              <a:t>SOFTWARE ENGINEERING PROJECT  (CS331)</a:t>
            </a:r>
            <a:endParaRPr lang="en-US" sz="2400" kern="0" dirty="0"/>
          </a:p>
        </p:txBody>
      </p:sp>
      <p:sp>
        <p:nvSpPr>
          <p:cNvPr id="10" name="Google Shape;88;p15"/>
          <p:cNvSpPr txBox="1"/>
          <p:nvPr/>
        </p:nvSpPr>
        <p:spPr>
          <a:xfrm>
            <a:off x="2087824" y="3206169"/>
            <a:ext cx="4546852" cy="1703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>
                <a:latin typeface="Bebas Neue" panose="020B0606020202050201" pitchFamily="34" charset="0"/>
              </a:rPr>
              <a:t>  </a:t>
            </a:r>
            <a:endParaRPr lang="en-IN" sz="2400" dirty="0">
              <a:latin typeface="Bebas Neue" panose="020B0606020202050201" pitchFamily="34" charset="0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Bebas Neue" panose="020B0606020202050201" pitchFamily="34" charset="0"/>
                <a:ea typeface="Arial" panose="020B0604020202020204"/>
                <a:cs typeface="Arial" panose="020B0604020202020204"/>
                <a:sym typeface="Arial" panose="020B0604020202020204"/>
              </a:rPr>
              <a:t>          </a:t>
            </a:r>
            <a:r>
              <a:rPr lang="en-IN" dirty="0" smtClean="0">
                <a:latin typeface="Bebas Neue" panose="020B0606020202050201" pitchFamily="34" charset="0"/>
                <a:ea typeface="Arial" panose="020B0604020202020204"/>
                <a:cs typeface="Arial" panose="020B0604020202020204"/>
                <a:sym typeface="Arial" panose="020B0604020202020204"/>
              </a:rPr>
              <a:t>GROUP </a:t>
            </a:r>
            <a:r>
              <a:rPr lang="en-IN" dirty="0">
                <a:latin typeface="Bebas Neue" panose="020B0606020202050201" pitchFamily="34" charset="0"/>
                <a:ea typeface="Arial" panose="020B0604020202020204"/>
                <a:cs typeface="Arial" panose="020B0604020202020204"/>
                <a:sym typeface="Arial" panose="020B0604020202020204"/>
              </a:rPr>
              <a:t>MEMBERS:</a:t>
            </a:r>
            <a:endParaRPr lang="en-IN" dirty="0">
              <a:latin typeface="Bebas Neue" panose="020B0606020202050201" pitchFamily="34" charset="0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1828800" lvl="3" indent="-457200">
              <a:buFont typeface="+mj-lt"/>
              <a:buAutoNum type="arabicPeriod"/>
            </a:pPr>
            <a:r>
              <a:rPr lang="en-IN" dirty="0">
                <a:latin typeface="Bebas Neue" panose="020B0606020202050201" pitchFamily="34" charset="0"/>
                <a:ea typeface="Arial" panose="020B0604020202020204"/>
                <a:cs typeface="Arial" panose="020B0604020202020204"/>
                <a:sym typeface="Arial" panose="020B0604020202020204"/>
              </a:rPr>
              <a:t>Vikas Paswan</a:t>
            </a:r>
            <a:endParaRPr lang="en-IN" dirty="0">
              <a:latin typeface="Bebas Neue" panose="020B0606020202050201" pitchFamily="34" charset="0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1828800" lvl="3" indent="-457200">
              <a:buFont typeface="+mj-lt"/>
              <a:buAutoNum type="arabicPeriod"/>
            </a:pPr>
            <a:r>
              <a:rPr lang="en-IN" dirty="0">
                <a:latin typeface="Bebas Neue" panose="020B0606020202050201" pitchFamily="34" charset="0"/>
                <a:ea typeface="Arial" panose="020B0604020202020204"/>
                <a:cs typeface="Arial" panose="020B0604020202020204"/>
                <a:sym typeface="Arial" panose="020B0604020202020204"/>
              </a:rPr>
              <a:t>Om Prakash</a:t>
            </a:r>
            <a:endParaRPr lang="en-IN" dirty="0">
              <a:latin typeface="Bebas Neue" panose="020B0606020202050201" pitchFamily="34" charset="0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1828800" lvl="3" indent="-457200">
              <a:buFont typeface="+mj-lt"/>
              <a:buAutoNum type="arabicPeriod"/>
            </a:pPr>
            <a:r>
              <a:rPr lang="en-IN" dirty="0">
                <a:latin typeface="Bebas Neue" panose="020B0606020202050201" pitchFamily="34" charset="0"/>
                <a:ea typeface="Arial" panose="020B0604020202020204"/>
                <a:cs typeface="Arial" panose="020B0604020202020204"/>
                <a:sym typeface="Arial" panose="020B0604020202020204"/>
              </a:rPr>
              <a:t>Mritunjay Kumar</a:t>
            </a:r>
            <a:endParaRPr lang="en-IN" dirty="0">
              <a:latin typeface="Bebas Neue" panose="020B0606020202050201" pitchFamily="34" charset="0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Bebas Neue" panose="020B0606020202050201" pitchFamily="34" charset="0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" name="Google Shape;89;p15"/>
          <p:cNvSpPr/>
          <p:nvPr/>
        </p:nvSpPr>
        <p:spPr>
          <a:xfrm>
            <a:off x="419570" y="3831369"/>
            <a:ext cx="665226" cy="629793"/>
          </a:xfrm>
          <a:prstGeom prst="rect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90;p15"/>
          <p:cNvSpPr txBox="1"/>
          <p:nvPr/>
        </p:nvSpPr>
        <p:spPr>
          <a:xfrm>
            <a:off x="0" y="924525"/>
            <a:ext cx="9144000" cy="116952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IN" sz="3200" spc="300" dirty="0">
                <a:solidFill>
                  <a:srgbClr val="0070C0"/>
                </a:solidFill>
                <a:latin typeface="Bebas Neue" panose="020B0606020202050201" pitchFamily="34" charset="0"/>
              </a:rPr>
              <a:t>HOME</a:t>
            </a:r>
            <a:r>
              <a:rPr lang="en-IN" sz="3200" spc="300" dirty="0">
                <a:solidFill>
                  <a:schemeClr val="accent5"/>
                </a:solidFill>
                <a:latin typeface="Bebas Neue" panose="020B0606020202050201" pitchFamily="34" charset="0"/>
              </a:rPr>
              <a:t>BAZAAR</a:t>
            </a:r>
            <a:r>
              <a:rPr lang="en-IN" sz="3200" spc="300" dirty="0">
                <a:solidFill>
                  <a:srgbClr val="002060"/>
                </a:solidFill>
                <a:latin typeface="Bebas Neue" panose="020B0606020202050201" pitchFamily="34" charset="0"/>
              </a:rPr>
              <a:t>(REAL </a:t>
            </a:r>
            <a:r>
              <a:rPr lang="en-IN" sz="3200" spc="300" dirty="0" smtClean="0">
                <a:solidFill>
                  <a:srgbClr val="002060"/>
                </a:solidFill>
                <a:latin typeface="Bebas Neue" panose="020B0606020202050201" pitchFamily="34" charset="0"/>
              </a:rPr>
              <a:t>ESTATE APPLICATION</a:t>
            </a:r>
            <a:r>
              <a:rPr lang="en-IN" sz="3200" spc="300" dirty="0">
                <a:solidFill>
                  <a:srgbClr val="002060"/>
                </a:solidFill>
                <a:latin typeface="Bebas Neue" panose="020B0606020202050201" pitchFamily="34" charset="0"/>
              </a:rPr>
              <a:t>)</a:t>
            </a:r>
            <a:endParaRPr sz="3200" spc="300" dirty="0">
              <a:solidFill>
                <a:srgbClr val="002060"/>
              </a:solidFill>
              <a:latin typeface="Bebas Neue" panose="020B0606020202050201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82618" y="141523"/>
            <a:ext cx="83787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4"/>
                </a:solidFill>
                <a:latin typeface="Roboto" panose="020B0604020202020204" pitchFamily="2" charset="0"/>
              </a:rPr>
              <a:t>All the matching apartments will be listed along with brief description about the apartment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B0604020202020204" pitchFamily="2" charset="0"/>
              </a:rPr>
              <a:t>.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16" y="843428"/>
            <a:ext cx="8685628" cy="41585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702660" y="171031"/>
            <a:ext cx="8378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1800" dirty="0"/>
              <a:t>A detailed information of the apartment can be seen after clicking on it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29" y="801371"/>
            <a:ext cx="8526553" cy="40690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531460" y="199437"/>
            <a:ext cx="51037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+mj-lt"/>
              </a:rPr>
              <a:t> User’s Dashboard(to update profile, chat, etc</a:t>
            </a:r>
            <a:r>
              <a:rPr lang="en-US" dirty="0">
                <a:solidFill>
                  <a:srgbClr val="292929"/>
                </a:solidFill>
                <a:latin typeface="+mj-lt"/>
              </a:rPr>
              <a:t>.,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81" y="737163"/>
            <a:ext cx="8441340" cy="40222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76516" y="199437"/>
            <a:ext cx="85765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+mj-lt"/>
              </a:rPr>
              <a:t> User can update password by providing his/her old password and new password.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16" y="934491"/>
            <a:ext cx="8576568" cy="40597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76516" y="199437"/>
            <a:ext cx="85765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+mj-lt"/>
              </a:rPr>
              <a:t> Seller must provide details(address, area, type, price, etc.,) to add apartments.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16" y="934491"/>
            <a:ext cx="8116186" cy="38019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76516" y="199437"/>
            <a:ext cx="85765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+mj-lt"/>
              </a:rPr>
              <a:t> Seller can see(and delete) his/her all registered apartments on the application.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37" y="737163"/>
            <a:ext cx="8931126" cy="4109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417134" y="344526"/>
            <a:ext cx="57704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+mj-lt"/>
              </a:rPr>
              <a:t>Chat feature(between two interested users).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68" y="1174597"/>
            <a:ext cx="7896447" cy="36958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154863" y="367831"/>
            <a:ext cx="57704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+mj-lt"/>
              </a:rPr>
              <a:t> Complaint can be made by logged in users.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68" y="1013249"/>
            <a:ext cx="8441340" cy="39257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307723" y="2973563"/>
            <a:ext cx="7433400" cy="146375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0" dirty="0">
                <a:solidFill>
                  <a:srgbClr val="002060"/>
                </a:solidFill>
              </a:rPr>
              <a:t>ADMIN</a:t>
            </a:r>
            <a:endParaRPr sz="115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154863" y="367831"/>
            <a:ext cx="57704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92929"/>
                </a:solidFill>
                <a:latin typeface="+mj-lt"/>
              </a:rPr>
              <a:t> All registered complaints can be seen by admin</a:t>
            </a:r>
            <a:r>
              <a:rPr lang="en-US" b="0" i="0" dirty="0">
                <a:solidFill>
                  <a:srgbClr val="292929"/>
                </a:solidFill>
                <a:effectLst/>
                <a:latin typeface="+mj-lt"/>
              </a:rPr>
              <a:t>.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36" y="999460"/>
            <a:ext cx="8189496" cy="38709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62325" y="8598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00"/>
                </a:solidFill>
              </a:rPr>
              <a:t>Contribution</a:t>
            </a:r>
            <a:endParaRPr dirty="0">
              <a:solidFill>
                <a:srgbClr val="FFFF00"/>
              </a:solidFill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62325" y="621799"/>
            <a:ext cx="4160056" cy="231278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/>
              <a:t>OM PRAKASH</a:t>
            </a:r>
            <a:endParaRPr sz="1800" b="1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-GB" sz="1400" dirty="0"/>
              <a:t>Backend</a:t>
            </a:r>
            <a:endParaRPr lang="en-US" sz="1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/>
              <a:t>SRS Document, Data Flow Diagram and Use Case Diagram</a:t>
            </a:r>
            <a:endParaRPr lang="en-US" sz="1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400" dirty="0"/>
              <a:t>Testing Report and</a:t>
            </a:r>
            <a:r>
              <a:rPr lang="en-US" sz="1400" dirty="0"/>
              <a:t> Presentation</a:t>
            </a:r>
            <a:endParaRPr lang="en-US" sz="1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/>
              <a:t> Searching</a:t>
            </a:r>
            <a:endParaRPr lang="en-US" sz="1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/>
              <a:t> Chat</a:t>
            </a:r>
            <a:endParaRPr lang="en-US" sz="1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1400" dirty="0"/>
              <a:t> Home, Footer and Navbar.</a:t>
            </a:r>
            <a:endParaRPr lang="en-US" sz="1400" dirty="0"/>
          </a:p>
        </p:txBody>
      </p:sp>
      <p:sp>
        <p:nvSpPr>
          <p:cNvPr id="6" name="Google Shape;71;p15"/>
          <p:cNvSpPr txBox="1"/>
          <p:nvPr/>
        </p:nvSpPr>
        <p:spPr>
          <a:xfrm>
            <a:off x="4572000" y="621798"/>
            <a:ext cx="4054549" cy="23127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arlow Light"/>
              <a:buChar char="▸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Font typeface="Barlow Light"/>
              <a:buNone/>
            </a:pPr>
            <a:r>
              <a:rPr lang="en-IN" altLang="en-US" sz="2000" b="1" kern="0" dirty="0"/>
              <a:t>VIKAS PASWAN</a:t>
            </a:r>
            <a:endParaRPr lang="en-US" sz="2000" b="1" kern="0" dirty="0"/>
          </a:p>
          <a:p>
            <a:pPr indent="-342900">
              <a:spcBef>
                <a:spcPts val="1600"/>
              </a:spcBef>
              <a:buSzPts val="1800"/>
              <a:buFont typeface="Barlow Light"/>
              <a:buChar char="-"/>
            </a:pPr>
            <a:r>
              <a:rPr lang="en-US" sz="1400" kern="0" dirty="0"/>
              <a:t>Backend</a:t>
            </a:r>
            <a:endParaRPr lang="en-US" sz="1400" kern="0" dirty="0"/>
          </a:p>
          <a:p>
            <a:pPr indent="-342900">
              <a:buSzPts val="1800"/>
              <a:buFont typeface="Barlow Light"/>
              <a:buChar char="-"/>
            </a:pPr>
            <a:r>
              <a:rPr lang="en-US" sz="1400" kern="0" dirty="0"/>
              <a:t>SRS Document, Data Flow Diagram and Use Case Diagram</a:t>
            </a:r>
            <a:endParaRPr lang="en-US" sz="1400" kern="0" dirty="0"/>
          </a:p>
          <a:p>
            <a:pPr indent="-342900">
              <a:buSzPts val="1800"/>
              <a:buFont typeface="Barlow Light"/>
              <a:buChar char="-"/>
            </a:pPr>
            <a:r>
              <a:rPr lang="en-US" sz="1400" kern="0" dirty="0"/>
              <a:t>Testing Report and Presentation</a:t>
            </a:r>
            <a:endParaRPr lang="en-US" sz="1400" kern="0" dirty="0"/>
          </a:p>
          <a:p>
            <a:pPr indent="-342900">
              <a:buSzPts val="1800"/>
              <a:buFont typeface="Barlow Light"/>
              <a:buChar char="-"/>
            </a:pPr>
            <a:r>
              <a:rPr lang="en-US" sz="1400" kern="0" dirty="0"/>
              <a:t> Chat(Socket)</a:t>
            </a:r>
            <a:endParaRPr lang="en-US" sz="1400" kern="0" dirty="0"/>
          </a:p>
          <a:p>
            <a:pPr indent="-342900">
              <a:buSzPts val="1800"/>
              <a:buFont typeface="Barlow Light"/>
              <a:buChar char="-"/>
            </a:pPr>
            <a:r>
              <a:rPr lang="en-US" sz="1400" kern="0" dirty="0"/>
              <a:t> Dashboards </a:t>
            </a:r>
            <a:endParaRPr lang="en-US" sz="1400" kern="0" dirty="0"/>
          </a:p>
          <a:p>
            <a:pPr indent="-342900">
              <a:buSzPts val="1800"/>
              <a:buFont typeface="Barlow Light"/>
              <a:buChar char="-"/>
            </a:pPr>
            <a:r>
              <a:rPr lang="en-US" sz="1400" kern="0" dirty="0"/>
              <a:t> Apartments</a:t>
            </a:r>
            <a:endParaRPr lang="en-US" sz="1400" kern="0" dirty="0"/>
          </a:p>
        </p:txBody>
      </p:sp>
      <p:sp>
        <p:nvSpPr>
          <p:cNvPr id="7" name="Google Shape;71;p15"/>
          <p:cNvSpPr txBox="1"/>
          <p:nvPr/>
        </p:nvSpPr>
        <p:spPr>
          <a:xfrm>
            <a:off x="2258873" y="3019647"/>
            <a:ext cx="4160056" cy="20955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arlow Light"/>
              <a:buChar char="▸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Barlow Light"/>
              <a:buChar char="▹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Font typeface="Barlow Light"/>
              <a:buNone/>
            </a:pPr>
            <a:r>
              <a:rPr lang="en-US" sz="1800" b="1" kern="0" dirty="0"/>
              <a:t>MRITUNJAY KUMA</a:t>
            </a:r>
            <a:r>
              <a:rPr lang="en-IN" altLang="en-US" sz="1800" b="1" kern="0" dirty="0"/>
              <a:t>R</a:t>
            </a:r>
            <a:endParaRPr lang="en-US" sz="1800" b="1" kern="0" dirty="0"/>
          </a:p>
          <a:p>
            <a:pPr indent="-342900">
              <a:spcBef>
                <a:spcPts val="1600"/>
              </a:spcBef>
              <a:buSzPts val="1800"/>
              <a:buFont typeface="Barlow Light"/>
              <a:buChar char="-"/>
            </a:pPr>
            <a:r>
              <a:rPr lang="en-US" sz="1200" kern="0" dirty="0"/>
              <a:t>Backend</a:t>
            </a:r>
            <a:endParaRPr lang="en-US" sz="1200" kern="0" dirty="0"/>
          </a:p>
          <a:p>
            <a:pPr indent="-342900">
              <a:buSzPts val="1800"/>
              <a:buFont typeface="Barlow Light"/>
              <a:buChar char="-"/>
            </a:pPr>
            <a:r>
              <a:rPr lang="en-US" sz="1200" kern="0" dirty="0"/>
              <a:t>SRS Document, Data Flow Diagram and Use Case Diagram</a:t>
            </a:r>
            <a:endParaRPr lang="en-US" sz="1200" kern="0" dirty="0"/>
          </a:p>
          <a:p>
            <a:pPr indent="-342900">
              <a:buSzPts val="1800"/>
              <a:buFont typeface="Barlow Light"/>
              <a:buChar char="-"/>
            </a:pPr>
            <a:r>
              <a:rPr lang="en-US" sz="1200" kern="0" dirty="0"/>
              <a:t>Testing Report and Presentation</a:t>
            </a:r>
            <a:endParaRPr lang="en-US" sz="1200" kern="0" dirty="0"/>
          </a:p>
          <a:p>
            <a:pPr indent="-342900">
              <a:buSzPts val="1800"/>
              <a:buFont typeface="Barlow Light"/>
              <a:buChar char="-"/>
            </a:pPr>
            <a:r>
              <a:rPr lang="en-US" sz="1200" kern="0" dirty="0"/>
              <a:t> Login/Signup</a:t>
            </a:r>
            <a:endParaRPr lang="en-US" sz="1200" kern="0" dirty="0"/>
          </a:p>
          <a:p>
            <a:pPr indent="-342900">
              <a:buSzPts val="1800"/>
              <a:buFont typeface="Barlow Light"/>
              <a:buChar char="-"/>
            </a:pPr>
            <a:r>
              <a:rPr lang="en-US" sz="1200" kern="0" dirty="0"/>
              <a:t> Complaint, About and Responsiveness</a:t>
            </a:r>
            <a:endParaRPr lang="en-US" sz="1200" kern="0" dirty="0"/>
          </a:p>
          <a:p>
            <a:pPr indent="-342900">
              <a:buSzPts val="1800"/>
              <a:buFont typeface="Barlow Light"/>
              <a:buChar char="-"/>
            </a:pPr>
            <a:r>
              <a:rPr lang="en-US" sz="1200" kern="0" dirty="0"/>
              <a:t> Chat</a:t>
            </a:r>
            <a:endParaRPr lang="en-US" sz="1200" kern="0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43516" y="232783"/>
            <a:ext cx="79956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  <a:latin typeface="+mj-lt"/>
              </a:rPr>
              <a:t> Admin can manage(delete/view) all the users registered on the application.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41" y="871343"/>
            <a:ext cx="8172893" cy="39076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2998842" y="197300"/>
            <a:ext cx="4547585" cy="73719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rgbClr val="FFC000"/>
                </a:solidFill>
              </a:rPr>
              <a:t>INTRODUCTION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999461" y="1337125"/>
            <a:ext cx="753493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T</a:t>
            </a:r>
            <a:r>
              <a:rPr lang="en-US" sz="1800" b="0" i="0" u="none" strike="noStrike" dirty="0" smtClean="0">
                <a:solidFill>
                  <a:srgbClr val="000000"/>
                </a:solidFill>
                <a:effectLst/>
              </a:rPr>
              <a:t>his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“HomeBazaar(Real Estate)” application is to keep the sellers and buyers connected through a virtual platform and thus saving their time.</a:t>
            </a:r>
            <a:endParaRPr lang="en-US" sz="1800" b="0" i="0" u="none" strike="noStrike" dirty="0">
              <a:solidFill>
                <a:srgbClr val="000000"/>
              </a:solidFill>
              <a:effectLst/>
            </a:endParaRPr>
          </a:p>
          <a:p>
            <a:endParaRPr lang="en-US" sz="1800" b="0" i="0" u="none" strike="noStrike" dirty="0">
              <a:solidFill>
                <a:srgbClr val="000000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It is a user-friendly application for real estate which allows the buyer to search the property according to their demands and range in just one click. </a:t>
            </a:r>
            <a:endParaRPr lang="en-US" dirty="0">
              <a:solidFill>
                <a:srgbClr val="000000"/>
              </a:solidFill>
            </a:endParaRPr>
          </a:p>
          <a:p>
            <a:endParaRPr lang="en-US" sz="1800" b="0" i="0" u="none" strike="noStrike" dirty="0">
              <a:solidFill>
                <a:srgbClr val="000000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It allows the seller to post the property, delete the property and view its owned properties. </a:t>
            </a:r>
            <a:endParaRPr lang="en-IN" kern="0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0" y="69562"/>
            <a:ext cx="4744887" cy="73719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USE CASE DIAGRAM</a:t>
            </a:r>
            <a:endParaRPr dirty="0"/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949" y="38125"/>
            <a:ext cx="3566996" cy="50672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-157448" y="-29047"/>
            <a:ext cx="5665076" cy="73719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DATA FLOW DIAGRAM</a:t>
            </a:r>
            <a:endParaRPr dirty="0"/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80" y="1729563"/>
            <a:ext cx="4378619" cy="288570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7"/>
          <a:stretch>
            <a:fillRect/>
          </a:stretch>
        </p:blipFill>
        <p:spPr>
          <a:xfrm>
            <a:off x="4909407" y="565895"/>
            <a:ext cx="3891515" cy="43882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5160335" y="718182"/>
            <a:ext cx="1056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Level 1</a:t>
            </a:r>
            <a:endParaRPr lang="en-IN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1;p13"/>
          <p:cNvSpPr txBox="1">
            <a:spLocks noGrp="1"/>
          </p:cNvSpPr>
          <p:nvPr>
            <p:ph type="ctrTitle"/>
          </p:nvPr>
        </p:nvSpPr>
        <p:spPr>
          <a:xfrm>
            <a:off x="307975" y="2973388"/>
            <a:ext cx="7432675" cy="14636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0" dirty="0">
                <a:solidFill>
                  <a:srgbClr val="002060"/>
                </a:solidFill>
              </a:rPr>
              <a:t>USER</a:t>
            </a:r>
            <a:endParaRPr sz="115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93381" y="229565"/>
            <a:ext cx="88269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Roboto" panose="020B0604020202020204" pitchFamily="2" charset="0"/>
              </a:rPr>
              <a:t>New </a:t>
            </a:r>
            <a:r>
              <a:rPr lang="en-US" dirty="0">
                <a:solidFill>
                  <a:srgbClr val="202124"/>
                </a:solidFill>
                <a:latin typeface="Roboto" panose="020B0604020202020204" pitchFamily="2" charset="0"/>
              </a:rPr>
              <a:t>u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B0604020202020204" pitchFamily="2" charset="0"/>
              </a:rPr>
              <a:t>sers must provide name, email address and password during the sign-up process.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48" y="1262699"/>
            <a:ext cx="8715103" cy="36958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455684" y="388112"/>
            <a:ext cx="82924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Roboto" panose="020B0604020202020204" pitchFamily="2" charset="0"/>
              </a:rPr>
              <a:t>Users will be able to login to their account using email address and password.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16" y="1160839"/>
            <a:ext cx="8557259" cy="37420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GB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/>
                <a:sym typeface="Bebas Neue"/>
              </a:rPr>
              <a:t>2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193381" y="737163"/>
            <a:ext cx="509279" cy="423676"/>
            <a:chOff x="1926350" y="995225"/>
            <a:chExt cx="428650" cy="356600"/>
          </a:xfrm>
        </p:grpSpPr>
        <p:sp>
          <p:nvSpPr>
            <p:cNvPr id="83" name="Google Shape;83;p12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27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 panose="020B0604020202020204"/>
                <a:buNone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1A2A30"/>
                </a:solidFill>
                <a:effectLst/>
                <a:uLnTx/>
                <a:uFillTx/>
                <a:latin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82618" y="141523"/>
            <a:ext cx="8378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4"/>
                </a:solidFill>
                <a:latin typeface="Roboto" panose="020B0604020202020204" pitchFamily="2" charset="0"/>
              </a:rPr>
              <a:t>All the available agents will be listed along with brief description about them.</a:t>
            </a:r>
            <a:endParaRPr lang="en-US" b="0" i="0" dirty="0">
              <a:solidFill>
                <a:srgbClr val="292929"/>
              </a:solidFill>
              <a:effectLst/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0773" y="1026095"/>
            <a:ext cx="8239753" cy="38959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itzwalter template">
  <a:themeElements>
    <a:clrScheme name="Custom 347">
      <a:dk1>
        <a:srgbClr val="1A2A30"/>
      </a:dk1>
      <a:lt1>
        <a:srgbClr val="FFFFFF"/>
      </a:lt1>
      <a:dk2>
        <a:srgbClr val="66787E"/>
      </a:dk2>
      <a:lt2>
        <a:srgbClr val="E9F0EF"/>
      </a:lt2>
      <a:accent1>
        <a:srgbClr val="D6F075"/>
      </a:accent1>
      <a:accent2>
        <a:srgbClr val="50DD8B"/>
      </a:accent2>
      <a:accent3>
        <a:srgbClr val="0D89B1"/>
      </a:accent3>
      <a:accent4>
        <a:srgbClr val="EB5E76"/>
      </a:accent4>
      <a:accent5>
        <a:srgbClr val="F08148"/>
      </a:accent5>
      <a:accent6>
        <a:srgbClr val="FFCC00"/>
      </a:accent6>
      <a:hlink>
        <a:srgbClr val="00709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1949</Words>
  <Application>WPS Presentation</Application>
  <PresentationFormat>On-screen Show (16:9)</PresentationFormat>
  <Paragraphs>113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Arial</vt:lpstr>
      <vt:lpstr>SimSun</vt:lpstr>
      <vt:lpstr>Wingdings</vt:lpstr>
      <vt:lpstr>Bebas Neue</vt:lpstr>
      <vt:lpstr>Segoe Print</vt:lpstr>
      <vt:lpstr>Barlow Light</vt:lpstr>
      <vt:lpstr>Arial</vt:lpstr>
      <vt:lpstr>Barlow Medium</vt:lpstr>
      <vt:lpstr>Bebas Neue</vt:lpstr>
      <vt:lpstr>Roboto</vt:lpstr>
      <vt:lpstr>Microsoft YaHei</vt:lpstr>
      <vt:lpstr>Arial Unicode MS</vt:lpstr>
      <vt:lpstr>Calibri</vt:lpstr>
      <vt:lpstr>Fitzwalter template</vt:lpstr>
      <vt:lpstr>PowerPoint 演示文稿</vt:lpstr>
      <vt:lpstr>Contribution</vt:lpstr>
      <vt:lpstr>INTRODUCTION</vt:lpstr>
      <vt:lpstr>USE CASE DIAGRAM</vt:lpstr>
      <vt:lpstr>DATA FLOW DIAGRAM</vt:lpstr>
      <vt:lpstr>USER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ADMIN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Vikas</cp:lastModifiedBy>
  <cp:revision>4</cp:revision>
  <dcterms:created xsi:type="dcterms:W3CDTF">2017-08-01T15:40:00Z</dcterms:created>
  <dcterms:modified xsi:type="dcterms:W3CDTF">2023-03-23T20:15:36Z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B9207240E09A40D6A38E60C1E53086A8</vt:lpwstr>
  </property>
  <property fmtid="{D5CDD505-2E9C-101B-9397-08002B2CF9AE}" pid="3" name="KSOProductBuildVer">
    <vt:lpwstr>1033-11.2.0.11513</vt:lpwstr>
  </property>
</Properties>
</file>

<file path=docProps/thumbnail.jpeg>
</file>